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196"/>
    <a:srgbClr val="FFC759"/>
    <a:srgbClr val="FF7B9C"/>
    <a:srgbClr val="FFFFFF"/>
    <a:srgbClr val="FEF9FF"/>
    <a:srgbClr val="9CF6F6"/>
    <a:srgbClr val="161C22"/>
    <a:srgbClr val="FF1C86"/>
    <a:srgbClr val="FEE69A"/>
    <a:srgbClr val="FF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>
        <p:scale>
          <a:sx n="43" d="100"/>
          <a:sy n="43" d="100"/>
        </p:scale>
        <p:origin x="994" y="-4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143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591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2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511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857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815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9539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3672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8684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2882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817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2FB57-9CFE-4DE9-870D-C569052DE65F}" type="datetimeFigureOut">
              <a:rPr lang="cs-CZ" smtClean="0"/>
              <a:t>20.01.2025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74628-4FE1-4D21-B75C-476B3BE41EA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187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 descr="Obsah obrázku hmyz, bezobratlý, skica, kresba&#10;&#10;Popis byl vytvořen automaticky">
            <a:extLst>
              <a:ext uri="{FF2B5EF4-FFF2-40B4-BE49-F238E27FC236}">
                <a16:creationId xmlns:a16="http://schemas.microsoft.com/office/drawing/2014/main" id="{733ABBAD-E474-FE9F-E7A3-8DBF447C4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" y="17790625"/>
            <a:ext cx="11139016" cy="6016204"/>
          </a:xfrm>
          <a:prstGeom prst="rect">
            <a:avLst/>
          </a:prstGeom>
        </p:spPr>
      </p:pic>
      <p:sp>
        <p:nvSpPr>
          <p:cNvPr id="18" name="Obdélník 17">
            <a:extLst>
              <a:ext uri="{FF2B5EF4-FFF2-40B4-BE49-F238E27FC236}">
                <a16:creationId xmlns:a16="http://schemas.microsoft.com/office/drawing/2014/main" id="{3EF78317-6852-233A-C98D-47A295F29A6A}"/>
              </a:ext>
            </a:extLst>
          </p:cNvPr>
          <p:cNvSpPr/>
          <p:nvPr/>
        </p:nvSpPr>
        <p:spPr>
          <a:xfrm>
            <a:off x="-41471" y="22870092"/>
            <a:ext cx="5825185" cy="6257807"/>
          </a:xfrm>
          <a:prstGeom prst="rect">
            <a:avLst/>
          </a:prstGeom>
          <a:solidFill>
            <a:srgbClr val="FF7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648CC5F-AC46-D48B-4BA7-509DC4F4738C}"/>
              </a:ext>
            </a:extLst>
          </p:cNvPr>
          <p:cNvSpPr/>
          <p:nvPr/>
        </p:nvSpPr>
        <p:spPr>
          <a:xfrm>
            <a:off x="0" y="4627646"/>
            <a:ext cx="21383625" cy="1130759"/>
          </a:xfrm>
          <a:prstGeom prst="rect">
            <a:avLst/>
          </a:prstGeom>
          <a:solidFill>
            <a:srgbClr val="6071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DE6CDD22-D5B6-B77A-733B-8E74E881AFF6}"/>
              </a:ext>
            </a:extLst>
          </p:cNvPr>
          <p:cNvSpPr/>
          <p:nvPr/>
        </p:nvSpPr>
        <p:spPr>
          <a:xfrm>
            <a:off x="-9502" y="5755553"/>
            <a:ext cx="13437638" cy="3765307"/>
          </a:xfrm>
          <a:prstGeom prst="rect">
            <a:avLst/>
          </a:prstGeom>
          <a:solidFill>
            <a:srgbClr val="FFC7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E7CF5080-EA3F-3B81-54A1-4761B58CAC4C}"/>
              </a:ext>
            </a:extLst>
          </p:cNvPr>
          <p:cNvSpPr/>
          <p:nvPr/>
        </p:nvSpPr>
        <p:spPr>
          <a:xfrm>
            <a:off x="13428135" y="5744878"/>
            <a:ext cx="7955490" cy="10455725"/>
          </a:xfrm>
          <a:prstGeom prst="rect">
            <a:avLst/>
          </a:prstGeom>
          <a:solidFill>
            <a:srgbClr val="FF7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1" name="Obrázek 40" descr="Obsah obrázku text, snímek obrazovky, diagram, Písmo&#10;&#10;Popis byl vytvořen automaticky">
            <a:extLst>
              <a:ext uri="{FF2B5EF4-FFF2-40B4-BE49-F238E27FC236}">
                <a16:creationId xmlns:a16="http://schemas.microsoft.com/office/drawing/2014/main" id="{CA9B27B9-812E-77C5-3421-FA0E3A057B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" t="4297" r="7404"/>
          <a:stretch/>
        </p:blipFill>
        <p:spPr>
          <a:xfrm>
            <a:off x="489731" y="9790730"/>
            <a:ext cx="12616283" cy="7536330"/>
          </a:xfrm>
          <a:prstGeom prst="rect">
            <a:avLst/>
          </a:prstGeom>
        </p:spPr>
      </p:pic>
      <p:sp>
        <p:nvSpPr>
          <p:cNvPr id="66" name="Obdélník 65">
            <a:extLst>
              <a:ext uri="{FF2B5EF4-FFF2-40B4-BE49-F238E27FC236}">
                <a16:creationId xmlns:a16="http://schemas.microsoft.com/office/drawing/2014/main" id="{F961369E-2F6D-DD00-30D7-8C3F0ACAD92F}"/>
              </a:ext>
            </a:extLst>
          </p:cNvPr>
          <p:cNvSpPr/>
          <p:nvPr/>
        </p:nvSpPr>
        <p:spPr>
          <a:xfrm>
            <a:off x="-44418" y="28669598"/>
            <a:ext cx="21448778" cy="1653899"/>
          </a:xfrm>
          <a:prstGeom prst="rect">
            <a:avLst/>
          </a:prstGeom>
          <a:solidFill>
            <a:srgbClr val="6071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E8282408-EFE0-96BB-6A88-820994571BB5}"/>
              </a:ext>
            </a:extLst>
          </p:cNvPr>
          <p:cNvSpPr/>
          <p:nvPr/>
        </p:nvSpPr>
        <p:spPr>
          <a:xfrm>
            <a:off x="0" y="0"/>
            <a:ext cx="21383626" cy="3695403"/>
          </a:xfrm>
          <a:prstGeom prst="rect">
            <a:avLst/>
          </a:prstGeom>
          <a:solidFill>
            <a:srgbClr val="6071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FCAD7065-75C8-52C0-412E-0F086EBDE298}"/>
              </a:ext>
            </a:extLst>
          </p:cNvPr>
          <p:cNvSpPr txBox="1"/>
          <p:nvPr/>
        </p:nvSpPr>
        <p:spPr>
          <a:xfrm>
            <a:off x="382326" y="548342"/>
            <a:ext cx="206631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orbel" panose="020B0503020204020204" pitchFamily="34" charset="0"/>
              </a:rPr>
              <a:t>I</a:t>
            </a:r>
            <a:r>
              <a:rPr lang="cs-CZ" sz="8000" b="1" dirty="0">
                <a:solidFill>
                  <a:schemeClr val="bg1"/>
                </a:solidFill>
                <a:latin typeface="Corbel" panose="020B0503020204020204" pitchFamily="34" charset="0"/>
              </a:rPr>
              <a:t>NTERANNUAL DIFFERENCE IN POLLINATOR CONTRIBUTION TO POLLEN TRANSFER</a:t>
            </a:r>
            <a:endParaRPr lang="en-US" sz="80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AB404AC0-5690-DB7B-236F-9A7C2FA7B574}"/>
              </a:ext>
            </a:extLst>
          </p:cNvPr>
          <p:cNvSpPr txBox="1"/>
          <p:nvPr/>
        </p:nvSpPr>
        <p:spPr>
          <a:xfrm>
            <a:off x="3220776" y="5905484"/>
            <a:ext cx="9847524" cy="3458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4000" b="1" kern="100" dirty="0">
                <a:effectLst/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cs-CZ" sz="4000" b="1" kern="100" dirty="0">
                <a:effectLst/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OW DO POLLINATORS CONTRIBUTE TO POLLEN TRANSFER?</a:t>
            </a:r>
            <a:endParaRPr lang="en-US" sz="4000" b="1" kern="100" dirty="0">
              <a:effectLst/>
              <a:latin typeface="Corbel" panose="020B05030202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contribution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pollen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transfer vary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due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ability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carry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pollen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due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variation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visitation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cs-CZ" sz="4000" kern="100" dirty="0" err="1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density</a:t>
            </a:r>
            <a:r>
              <a:rPr lang="cs-CZ" sz="4000" kern="100" dirty="0">
                <a:latin typeface="Corbel" panose="020B05030202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lang="en-US" sz="4000" kern="100" dirty="0">
              <a:effectLst/>
              <a:latin typeface="Corbel" panose="020B05030202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423FA383-E37F-C426-1A22-91D119AA18A9}"/>
              </a:ext>
            </a:extLst>
          </p:cNvPr>
          <p:cNvSpPr txBox="1"/>
          <p:nvPr/>
        </p:nvSpPr>
        <p:spPr>
          <a:xfrm>
            <a:off x="173421" y="29127898"/>
            <a:ext cx="7439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rbel" panose="020B0503020204020204" pitchFamily="34" charset="0"/>
              </a:rPr>
              <a:t>Contact: </a:t>
            </a:r>
            <a:r>
              <a:rPr lang="en-US" sz="4000" dirty="0">
                <a:solidFill>
                  <a:schemeClr val="bg1"/>
                </a:solidFill>
                <a:latin typeface="Corbel" panose="020B0503020204020204" pitchFamily="34" charset="0"/>
              </a:rPr>
              <a:t>freudenm@natur.cuni.cz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D419FD0-BD22-9C6A-E58E-F9584D9CC695}"/>
              </a:ext>
            </a:extLst>
          </p:cNvPr>
          <p:cNvSpPr txBox="1"/>
          <p:nvPr/>
        </p:nvSpPr>
        <p:spPr>
          <a:xfrm>
            <a:off x="11270790" y="28778858"/>
            <a:ext cx="9839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i="1" dirty="0">
                <a:solidFill>
                  <a:schemeClr val="bg1"/>
                </a:solidFill>
                <a:latin typeface="Corbel" panose="020B0503020204020204" pitchFamily="34" charset="0"/>
              </a:rPr>
              <a:t>My special thanks to all members of the Pollination Ecology Group in Prague and all the people involved in the „</a:t>
            </a:r>
            <a:r>
              <a:rPr lang="en-US" sz="2800" i="1" dirty="0" err="1">
                <a:solidFill>
                  <a:schemeClr val="bg1"/>
                </a:solidFill>
                <a:latin typeface="Corbel" panose="020B0503020204020204" pitchFamily="34" charset="0"/>
              </a:rPr>
              <a:t>Opylovači</a:t>
            </a:r>
            <a:r>
              <a:rPr lang="en-US" sz="2800" i="1" dirty="0">
                <a:solidFill>
                  <a:schemeClr val="bg1"/>
                </a:solidFill>
                <a:latin typeface="Corbel" panose="020B0503020204020204" pitchFamily="34" charset="0"/>
              </a:rPr>
              <a:t>“ project who selflessly participated in more than a decade of fieldwork.   </a:t>
            </a:r>
          </a:p>
        </p:txBody>
      </p:sp>
      <p:pic>
        <p:nvPicPr>
          <p:cNvPr id="5" name="Obrázek 2">
            <a:extLst>
              <a:ext uri="{FF2B5EF4-FFF2-40B4-BE49-F238E27FC236}">
                <a16:creationId xmlns:a16="http://schemas.microsoft.com/office/drawing/2014/main" id="{F35BBAA7-466B-FFE7-356D-19245F755B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2841" y="28740549"/>
            <a:ext cx="1598000" cy="148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Obrázek 13" descr="Obsah obrázku osoba, Lidská tvář, venku, Pohoda&#10;&#10;Popis byl vytvořen automaticky">
            <a:extLst>
              <a:ext uri="{FF2B5EF4-FFF2-40B4-BE49-F238E27FC236}">
                <a16:creationId xmlns:a16="http://schemas.microsoft.com/office/drawing/2014/main" id="{06CC6B2E-90CC-E96A-F05A-498C3FCB16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359"/>
          <a:stretch>
            <a:fillRect/>
          </a:stretch>
        </p:blipFill>
        <p:spPr bwMode="auto">
          <a:xfrm>
            <a:off x="478562" y="6111365"/>
            <a:ext cx="2457450" cy="30019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62" name="Obrázek 61">
            <a:extLst>
              <a:ext uri="{FF2B5EF4-FFF2-40B4-BE49-F238E27FC236}">
                <a16:creationId xmlns:a16="http://schemas.microsoft.com/office/drawing/2014/main" id="{DEC9B9DF-2ABC-467F-67AD-AACF5DABD6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" t="3622" r="6339" b="3182"/>
          <a:stretch/>
        </p:blipFill>
        <p:spPr>
          <a:xfrm>
            <a:off x="10773432" y="17002039"/>
            <a:ext cx="10108571" cy="7267904"/>
          </a:xfrm>
          <a:prstGeom prst="rect">
            <a:avLst/>
          </a:prstGeom>
        </p:spPr>
      </p:pic>
      <p:sp>
        <p:nvSpPr>
          <p:cNvPr id="67" name="TextovéPole 66">
            <a:extLst>
              <a:ext uri="{FF2B5EF4-FFF2-40B4-BE49-F238E27FC236}">
                <a16:creationId xmlns:a16="http://schemas.microsoft.com/office/drawing/2014/main" id="{11F445C1-275B-E2EC-F58A-0F34CC919E87}"/>
              </a:ext>
            </a:extLst>
          </p:cNvPr>
          <p:cNvSpPr txBox="1"/>
          <p:nvPr/>
        </p:nvSpPr>
        <p:spPr>
          <a:xfrm>
            <a:off x="13773151" y="10525678"/>
            <a:ext cx="726197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b="1" dirty="0">
                <a:latin typeface="Corbel" panose="020B0503020204020204" pitchFamily="34" charset="0"/>
              </a:rPr>
              <a:t>P</a:t>
            </a:r>
            <a:r>
              <a:rPr lang="en-US" sz="4000" b="1" dirty="0" err="1">
                <a:latin typeface="Corbel" panose="020B0503020204020204" pitchFamily="34" charset="0"/>
              </a:rPr>
              <a:t>ollen</a:t>
            </a:r>
            <a:r>
              <a:rPr lang="en-US" sz="4000" b="1" dirty="0">
                <a:latin typeface="Corbel" panose="020B0503020204020204" pitchFamily="34" charset="0"/>
              </a:rPr>
              <a:t> collecting: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cs-CZ" sz="3000" dirty="0" err="1">
                <a:latin typeface="Corbel" panose="020B0503020204020204" pitchFamily="34" charset="0"/>
              </a:rPr>
              <a:t>Half</a:t>
            </a:r>
            <a:r>
              <a:rPr lang="cs-CZ" sz="3000" dirty="0">
                <a:latin typeface="Corbel" panose="020B0503020204020204" pitchFamily="34" charset="0"/>
              </a:rPr>
              <a:t> </a:t>
            </a:r>
            <a:r>
              <a:rPr lang="cs-CZ" sz="3000" dirty="0" err="1">
                <a:latin typeface="Corbel" panose="020B0503020204020204" pitchFamily="34" charset="0"/>
              </a:rPr>
              <a:t>of</a:t>
            </a:r>
            <a:r>
              <a:rPr lang="cs-CZ" sz="3000" dirty="0">
                <a:latin typeface="Corbel" panose="020B0503020204020204" pitchFamily="34" charset="0"/>
              </a:rPr>
              <a:t> </a:t>
            </a:r>
            <a:r>
              <a:rPr lang="en-US" sz="3000" dirty="0">
                <a:latin typeface="Corbel" panose="020B0503020204020204" pitchFamily="34" charset="0"/>
              </a:rPr>
              <a:t>pollinator´s bod</a:t>
            </a:r>
            <a:r>
              <a:rPr lang="cs-CZ" sz="3000" dirty="0">
                <a:latin typeface="Corbel" panose="020B0503020204020204" pitchFamily="34" charset="0"/>
              </a:rPr>
              <a:t>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cs-CZ" sz="3000" dirty="0" err="1">
                <a:latin typeface="Corbel" panose="020B0503020204020204" pitchFamily="34" charset="0"/>
              </a:rPr>
              <a:t>Small</a:t>
            </a:r>
            <a:r>
              <a:rPr lang="cs-CZ" sz="3000" dirty="0">
                <a:latin typeface="Corbel" panose="020B0503020204020204" pitchFamily="34" charset="0"/>
              </a:rPr>
              <a:t> </a:t>
            </a:r>
            <a:r>
              <a:rPr lang="cs-CZ" sz="3000" dirty="0" err="1">
                <a:latin typeface="Corbel" panose="020B0503020204020204" pitchFamily="34" charset="0"/>
              </a:rPr>
              <a:t>block</a:t>
            </a:r>
            <a:r>
              <a:rPr lang="en-US" sz="3000" dirty="0">
                <a:latin typeface="Corbel" panose="020B0503020204020204" pitchFamily="34" charset="0"/>
              </a:rPr>
              <a:t> of fuchsine jelly</a:t>
            </a:r>
            <a:endParaRPr lang="cs-CZ" sz="3000" dirty="0">
              <a:latin typeface="Corbel" panose="020B05030202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000" dirty="0">
                <a:latin typeface="Corbel" panose="020B0503020204020204" pitchFamily="34" charset="0"/>
              </a:rPr>
              <a:t>Pollen grains counted </a:t>
            </a:r>
            <a:r>
              <a:rPr lang="cs-CZ" sz="3000" dirty="0" err="1">
                <a:latin typeface="Corbel" panose="020B0503020204020204" pitchFamily="34" charset="0"/>
              </a:rPr>
              <a:t>with</a:t>
            </a:r>
            <a:r>
              <a:rPr lang="en-US" sz="3000" dirty="0">
                <a:latin typeface="Corbel" panose="020B0503020204020204" pitchFamily="34" charset="0"/>
              </a:rPr>
              <a:t> microscope</a:t>
            </a:r>
            <a:endParaRPr lang="cs-CZ" sz="3000" dirty="0">
              <a:latin typeface="Corbel" panose="020B05030202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000" dirty="0">
                <a:latin typeface="Corbel" panose="020B0503020204020204" pitchFamily="34" charset="0"/>
              </a:rPr>
              <a:t>Pollen in </a:t>
            </a:r>
            <a:r>
              <a:rPr lang="cs-CZ" sz="3000" dirty="0" err="1">
                <a:latin typeface="Corbel" panose="020B0503020204020204" pitchFamily="34" charset="0"/>
              </a:rPr>
              <a:t>scopa</a:t>
            </a:r>
            <a:r>
              <a:rPr lang="cs-CZ" sz="3000" dirty="0">
                <a:latin typeface="Corbel" panose="020B0503020204020204" pitchFamily="34" charset="0"/>
              </a:rPr>
              <a:t> </a:t>
            </a:r>
            <a:r>
              <a:rPr lang="en-US" sz="3000" dirty="0">
                <a:latin typeface="Corbel" panose="020B0503020204020204" pitchFamily="34" charset="0"/>
              </a:rPr>
              <a:t>not sampled</a:t>
            </a:r>
            <a:endParaRPr lang="cs-CZ" sz="3000" dirty="0">
              <a:latin typeface="Corbel" panose="020B0503020204020204" pitchFamily="34" charset="0"/>
            </a:endParaRPr>
          </a:p>
          <a:p>
            <a:r>
              <a:rPr lang="cs-CZ" sz="4000" b="1" dirty="0" err="1">
                <a:latin typeface="Corbel" panose="020B0503020204020204" pitchFamily="34" charset="0"/>
              </a:rPr>
              <a:t>Visitation</a:t>
            </a:r>
            <a:r>
              <a:rPr lang="cs-CZ" sz="4000" b="1" dirty="0">
                <a:latin typeface="Corbel" panose="020B0503020204020204" pitchFamily="34" charset="0"/>
              </a:rPr>
              <a:t> </a:t>
            </a:r>
            <a:r>
              <a:rPr lang="cs-CZ" sz="4000" b="1" dirty="0" err="1">
                <a:latin typeface="Corbel" panose="020B0503020204020204" pitchFamily="34" charset="0"/>
              </a:rPr>
              <a:t>density</a:t>
            </a:r>
            <a:r>
              <a:rPr lang="en-US" sz="4000" b="1" dirty="0">
                <a:latin typeface="Corbel" panose="020B0503020204020204" pitchFamily="34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000" dirty="0">
                <a:latin typeface="Corbel" panose="020B0503020204020204" pitchFamily="34" charset="0"/>
              </a:rPr>
              <a:t>93 permanent plots over the meadow</a:t>
            </a:r>
            <a:endParaRPr lang="cs-CZ" sz="3000" dirty="0">
              <a:latin typeface="Corbel" panose="020B05030202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cs-CZ" sz="3000" dirty="0">
                <a:latin typeface="Corbel" panose="020B0503020204020204" pitchFamily="34" charset="0"/>
              </a:rPr>
              <a:t>P</a:t>
            </a:r>
            <a:r>
              <a:rPr lang="en-US" sz="3000" dirty="0">
                <a:latin typeface="Corbel" panose="020B0503020204020204" pitchFamily="34" charset="0"/>
              </a:rPr>
              <a:t>lant and pollinator</a:t>
            </a:r>
            <a:r>
              <a:rPr lang="cs-CZ" sz="3000" dirty="0">
                <a:latin typeface="Corbel" panose="020B0503020204020204" pitchFamily="34" charset="0"/>
              </a:rPr>
              <a:t> </a:t>
            </a:r>
            <a:r>
              <a:rPr lang="cs-CZ" sz="3000" dirty="0" err="1">
                <a:latin typeface="Corbel" panose="020B0503020204020204" pitchFamily="34" charset="0"/>
              </a:rPr>
              <a:t>density</a:t>
            </a:r>
            <a:r>
              <a:rPr lang="cs-CZ" sz="3000" dirty="0">
                <a:latin typeface="Corbel" panose="020B0503020204020204" pitchFamily="34" charset="0"/>
              </a:rPr>
              <a:t> </a:t>
            </a:r>
            <a:r>
              <a:rPr lang="en-US" sz="3000" dirty="0">
                <a:latin typeface="Corbel" panose="020B0503020204020204" pitchFamily="34" charset="0"/>
              </a:rPr>
              <a:t>every season since 2011</a:t>
            </a:r>
            <a:endParaRPr lang="cs-CZ" sz="3000" dirty="0">
              <a:latin typeface="Corbel" panose="020B05030202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cs-CZ" sz="3000" dirty="0">
                <a:latin typeface="Corbel" panose="020B0503020204020204" pitchFamily="34" charset="0"/>
              </a:rPr>
              <a:t>I</a:t>
            </a:r>
            <a:r>
              <a:rPr lang="en-US" sz="3000" dirty="0" err="1">
                <a:latin typeface="Corbel" panose="020B0503020204020204" pitchFamily="34" charset="0"/>
              </a:rPr>
              <a:t>nsects</a:t>
            </a:r>
            <a:r>
              <a:rPr lang="cs-CZ" sz="3000" dirty="0">
                <a:latin typeface="Corbel" panose="020B0503020204020204" pitchFamily="34" charset="0"/>
              </a:rPr>
              <a:t> </a:t>
            </a:r>
            <a:r>
              <a:rPr lang="en-US" sz="3000" dirty="0">
                <a:latin typeface="Corbel" panose="020B0503020204020204" pitchFamily="34" charset="0"/>
              </a:rPr>
              <a:t>touching plant´s reproductive</a:t>
            </a:r>
            <a:r>
              <a:rPr lang="cs-CZ" sz="3000" dirty="0">
                <a:latin typeface="Corbel" panose="020B0503020204020204" pitchFamily="34" charset="0"/>
              </a:rPr>
              <a:t> </a:t>
            </a:r>
            <a:r>
              <a:rPr lang="en-US" sz="3000" dirty="0">
                <a:latin typeface="Corbel" panose="020B0503020204020204" pitchFamily="34" charset="0"/>
              </a:rPr>
              <a:t>organs</a:t>
            </a:r>
            <a:r>
              <a:rPr lang="cs-CZ" sz="3000" dirty="0">
                <a:latin typeface="Corbel" panose="020B0503020204020204" pitchFamily="34" charset="0"/>
              </a:rPr>
              <a:t> </a:t>
            </a:r>
            <a:r>
              <a:rPr lang="cs-CZ" sz="3000" dirty="0" err="1">
                <a:latin typeface="Corbel" panose="020B0503020204020204" pitchFamily="34" charset="0"/>
              </a:rPr>
              <a:t>for</a:t>
            </a:r>
            <a:r>
              <a:rPr lang="cs-CZ" sz="3000" dirty="0">
                <a:latin typeface="Corbel" panose="020B0503020204020204" pitchFamily="34" charset="0"/>
              </a:rPr>
              <a:t> 2 </a:t>
            </a:r>
            <a:r>
              <a:rPr lang="cs-CZ" sz="3000" dirty="0" err="1">
                <a:latin typeface="Corbel" panose="020B0503020204020204" pitchFamily="34" charset="0"/>
              </a:rPr>
              <a:t>seconds</a:t>
            </a:r>
            <a:endParaRPr lang="en-US" sz="3000" dirty="0">
              <a:latin typeface="Corbel" panose="020B05030202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Corbel" panose="020B0503020204020204" pitchFamily="34" charset="0"/>
            </a:endParaRPr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4F0F1C15-B25B-0F18-389D-61AE55E00DBA}"/>
              </a:ext>
            </a:extLst>
          </p:cNvPr>
          <p:cNvSpPr txBox="1"/>
          <p:nvPr/>
        </p:nvSpPr>
        <p:spPr>
          <a:xfrm>
            <a:off x="13437866" y="16298123"/>
            <a:ext cx="5021583" cy="707886"/>
          </a:xfrm>
          <a:prstGeom prst="rect">
            <a:avLst/>
          </a:prstGeom>
          <a:solidFill>
            <a:srgbClr val="6071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4000" b="1" dirty="0">
                <a:solidFill>
                  <a:schemeClr val="bg1"/>
                </a:solidFill>
                <a:latin typeface="Corbel" panose="020B0503020204020204" pitchFamily="34" charset="0"/>
              </a:rPr>
              <a:t>VISITATION DENSITY</a:t>
            </a:r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569D0C14-3B8A-E1C0-556D-49F923E011DD}"/>
              </a:ext>
            </a:extLst>
          </p:cNvPr>
          <p:cNvSpPr txBox="1"/>
          <p:nvPr/>
        </p:nvSpPr>
        <p:spPr>
          <a:xfrm>
            <a:off x="5288019" y="9693211"/>
            <a:ext cx="3513081" cy="707886"/>
          </a:xfrm>
          <a:prstGeom prst="rect">
            <a:avLst/>
          </a:prstGeom>
          <a:solidFill>
            <a:srgbClr val="6071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4000" b="1" dirty="0">
                <a:solidFill>
                  <a:schemeClr val="bg1"/>
                </a:solidFill>
                <a:latin typeface="Corbel" panose="020B0503020204020204" pitchFamily="34" charset="0"/>
              </a:rPr>
              <a:t>POLLEN LOAD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B1791CF-11DC-4B1F-4D8E-26401BDE16ED}"/>
              </a:ext>
            </a:extLst>
          </p:cNvPr>
          <p:cNvSpPr/>
          <p:nvPr/>
        </p:nvSpPr>
        <p:spPr>
          <a:xfrm>
            <a:off x="5783714" y="24362789"/>
            <a:ext cx="15599912" cy="4306809"/>
          </a:xfrm>
          <a:prstGeom prst="rect">
            <a:avLst/>
          </a:prstGeom>
          <a:solidFill>
            <a:srgbClr val="FFC7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Obrázek 14" descr="Obsah obrázku bezobratlý, hmyz, Opylovač, Makrofotografie&#10;&#10;Popis byl vytvořen automaticky">
            <a:extLst>
              <a:ext uri="{FF2B5EF4-FFF2-40B4-BE49-F238E27FC236}">
                <a16:creationId xmlns:a16="http://schemas.microsoft.com/office/drawing/2014/main" id="{1EC39969-DCD2-1C9F-7294-C2F8A415A5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2" t="18425" r="20654" b="17200"/>
          <a:stretch/>
        </p:blipFill>
        <p:spPr>
          <a:xfrm>
            <a:off x="15098708" y="6179994"/>
            <a:ext cx="5936420" cy="4285228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9E95786B-939A-F6E8-29A8-FEB487E6C4DF}"/>
              </a:ext>
            </a:extLst>
          </p:cNvPr>
          <p:cNvSpPr txBox="1"/>
          <p:nvPr/>
        </p:nvSpPr>
        <p:spPr>
          <a:xfrm>
            <a:off x="6060141" y="24593052"/>
            <a:ext cx="150916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s-CZ" sz="6000" b="1" dirty="0">
                <a:latin typeface="Corbel" panose="020B0503020204020204" pitchFamily="34" charset="0"/>
              </a:rPr>
              <a:t>POLLINATOR</a:t>
            </a:r>
            <a:r>
              <a:rPr lang="cs-CZ" sz="6000" dirty="0">
                <a:latin typeface="Corbel" panose="020B0503020204020204" pitchFamily="34" charset="0"/>
              </a:rPr>
              <a:t> </a:t>
            </a:r>
            <a:r>
              <a:rPr lang="cs-CZ" sz="6000" b="1" dirty="0">
                <a:latin typeface="Corbel" panose="020B0503020204020204" pitchFamily="34" charset="0"/>
              </a:rPr>
              <a:t>CONTRIBUTION TO POLLEN TRANSFER DEPEND ON THE VISITATION DENSITY </a:t>
            </a:r>
            <a:endParaRPr lang="en-US" sz="2800" b="1" dirty="0">
              <a:latin typeface="Corbel" panose="020B0503020204020204" pitchFamily="34" charset="0"/>
              <a:cs typeface="Calibri" pitchFamily="34" charset="0"/>
            </a:endParaRPr>
          </a:p>
          <a:p>
            <a:pPr algn="just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EA968942-B6DB-5C53-49A3-1B68D4BC03D5}"/>
              </a:ext>
            </a:extLst>
          </p:cNvPr>
          <p:cNvSpPr/>
          <p:nvPr/>
        </p:nvSpPr>
        <p:spPr>
          <a:xfrm>
            <a:off x="-5706" y="3495575"/>
            <a:ext cx="21410065" cy="1130759"/>
          </a:xfrm>
          <a:prstGeom prst="rect">
            <a:avLst/>
          </a:prstGeom>
          <a:solidFill>
            <a:srgbClr val="FFC7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EE3843C8-F317-AFCD-2D4D-293A699CE282}"/>
              </a:ext>
            </a:extLst>
          </p:cNvPr>
          <p:cNvSpPr txBox="1"/>
          <p:nvPr/>
        </p:nvSpPr>
        <p:spPr>
          <a:xfrm>
            <a:off x="7612545" y="3533675"/>
            <a:ext cx="13201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cs-CZ" sz="6000" b="1" dirty="0">
                <a:latin typeface="Corbel" panose="020B0503020204020204" pitchFamily="34" charset="0"/>
              </a:rPr>
              <a:t>11 </a:t>
            </a:r>
            <a:r>
              <a:rPr lang="cs-CZ" sz="6000" b="1" dirty="0" err="1">
                <a:latin typeface="Corbel" panose="020B0503020204020204" pitchFamily="34" charset="0"/>
              </a:rPr>
              <a:t>years</a:t>
            </a:r>
            <a:r>
              <a:rPr lang="cs-CZ" sz="6000" b="1" dirty="0">
                <a:latin typeface="Corbel" panose="020B0503020204020204" pitchFamily="34" charset="0"/>
              </a:rPr>
              <a:t> </a:t>
            </a:r>
            <a:r>
              <a:rPr lang="cs-CZ" sz="6000" b="1" dirty="0" err="1">
                <a:latin typeface="Corbel" panose="020B0503020204020204" pitchFamily="34" charset="0"/>
              </a:rPr>
              <a:t>of</a:t>
            </a:r>
            <a:r>
              <a:rPr lang="cs-CZ" sz="6000" b="1" dirty="0">
                <a:latin typeface="Corbel" panose="020B0503020204020204" pitchFamily="34" charset="0"/>
              </a:rPr>
              <a:t> abundance data-</a:t>
            </a:r>
            <a:r>
              <a:rPr lang="cs-CZ" sz="6000" b="1" dirty="0" err="1">
                <a:latin typeface="Corbel" panose="020B0503020204020204" pitchFamily="34" charset="0"/>
              </a:rPr>
              <a:t>collecting</a:t>
            </a:r>
            <a:r>
              <a:rPr lang="cs-CZ" sz="6000" b="1" dirty="0">
                <a:latin typeface="Corbel" panose="020B0503020204020204" pitchFamily="34" charset="0"/>
              </a:rPr>
              <a:t>								</a:t>
            </a:r>
            <a:r>
              <a:rPr lang="cs-CZ" sz="4000" b="1" dirty="0">
                <a:latin typeface="Corbel" panose="020B0503020204020204" pitchFamily="34" charset="0"/>
              </a:rPr>
              <a:t>	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7683BF4-FF74-6586-475D-5D65415741C3}"/>
              </a:ext>
            </a:extLst>
          </p:cNvPr>
          <p:cNvSpPr txBox="1"/>
          <p:nvPr/>
        </p:nvSpPr>
        <p:spPr>
          <a:xfrm>
            <a:off x="666750" y="3533675"/>
            <a:ext cx="6621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cs-CZ" sz="6000" b="1" dirty="0">
                <a:latin typeface="Corbel" panose="020B0503020204020204" pitchFamily="34" charset="0"/>
              </a:rPr>
              <a:t>31 </a:t>
            </a:r>
            <a:r>
              <a:rPr lang="cs-CZ" sz="6000" b="1" dirty="0" err="1">
                <a:latin typeface="Corbel" panose="020B0503020204020204" pitchFamily="34" charset="0"/>
              </a:rPr>
              <a:t>pollinator</a:t>
            </a:r>
            <a:r>
              <a:rPr lang="cs-CZ" sz="6000" b="1" dirty="0">
                <a:latin typeface="Corbel" panose="020B0503020204020204" pitchFamily="34" charset="0"/>
              </a:rPr>
              <a:t> taxa								</a:t>
            </a:r>
            <a:r>
              <a:rPr lang="cs-CZ" sz="4000" b="1" dirty="0">
                <a:latin typeface="Corbel" panose="020B0503020204020204" pitchFamily="34" charset="0"/>
              </a:rPr>
              <a:t>	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98721C85-FED6-F29F-8410-FBBC9DC7CB5E}"/>
              </a:ext>
            </a:extLst>
          </p:cNvPr>
          <p:cNvSpPr txBox="1"/>
          <p:nvPr/>
        </p:nvSpPr>
        <p:spPr>
          <a:xfrm>
            <a:off x="-26441" y="4638129"/>
            <a:ext cx="2146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Martin Freudenfeld</a:t>
            </a:r>
            <a:r>
              <a:rPr lang="cs-CZ" sz="3200" b="1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*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, J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.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Štenc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, J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.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Hadrava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, M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.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Mikát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, E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.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Matoušková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, K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.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Daňková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, T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.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 Jor, T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.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Ryšan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, K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.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Koupilová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, J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. 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Simon-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Pražák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, T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.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Dvořák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, Z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. </a:t>
            </a:r>
            <a:r>
              <a:rPr lang="en-US" sz="2400" kern="1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Janovsk</a:t>
            </a:r>
            <a:r>
              <a:rPr lang="cs-CZ" sz="2400" kern="1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Noto Serif CJK SC"/>
                <a:cs typeface="FreeSans"/>
              </a:rPr>
              <a:t>ý</a:t>
            </a:r>
          </a:p>
          <a:p>
            <a:pPr algn="ctr"/>
            <a:r>
              <a:rPr lang="cs-CZ" sz="3200" dirty="0">
                <a:solidFill>
                  <a:schemeClr val="bg1"/>
                </a:solidFill>
                <a:latin typeface="Corbel" panose="020B0503020204020204" pitchFamily="34" charset="0"/>
              </a:rPr>
              <a:t>*</a:t>
            </a:r>
            <a:r>
              <a:rPr lang="en-US" sz="3200" dirty="0">
                <a:solidFill>
                  <a:schemeClr val="bg1"/>
                </a:solidFill>
                <a:latin typeface="Corbel" panose="020B0503020204020204" pitchFamily="34" charset="0"/>
              </a:rPr>
              <a:t>Department of Botany, Charles University, Prague</a:t>
            </a:r>
            <a:r>
              <a:rPr lang="cs-CZ" sz="3200" dirty="0">
                <a:solidFill>
                  <a:schemeClr val="bg1"/>
                </a:solidFill>
                <a:latin typeface="Corbel" panose="020B0503020204020204" pitchFamily="34" charset="0"/>
              </a:rPr>
              <a:t>, CZ</a:t>
            </a:r>
            <a:endParaRPr lang="en-US" sz="32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36" name="Picture 50" descr="cr">
            <a:extLst>
              <a:ext uri="{FF2B5EF4-FFF2-40B4-BE49-F238E27FC236}">
                <a16:creationId xmlns:a16="http://schemas.microsoft.com/office/drawing/2014/main" id="{3918F629-3F9D-E6D0-D039-CCC87A65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522400" y="5407744"/>
            <a:ext cx="4804855" cy="3555977"/>
          </a:xfrm>
          <a:prstGeom prst="rect">
            <a:avLst/>
          </a:prstGeom>
          <a:noFill/>
        </p:spPr>
      </p:pic>
      <p:sp>
        <p:nvSpPr>
          <p:cNvPr id="48" name="TextovéPole 29">
            <a:extLst>
              <a:ext uri="{FF2B5EF4-FFF2-40B4-BE49-F238E27FC236}">
                <a16:creationId xmlns:a16="http://schemas.microsoft.com/office/drawing/2014/main" id="{C45327F7-128D-AA7B-4201-CBA272F42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84686" y="7319958"/>
            <a:ext cx="480485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Sitka Banner" pitchFamily="2" charset="0"/>
              </a:rPr>
              <a:t>K </a:t>
            </a:r>
            <a:r>
              <a:rPr lang="en-US" sz="2800" b="1" dirty="0" err="1">
                <a:latin typeface="Sitka Banner" pitchFamily="2" charset="0"/>
              </a:rPr>
              <a:t>Handrkovu</a:t>
            </a:r>
            <a:r>
              <a:rPr lang="en-US" sz="2800" b="1" dirty="0">
                <a:latin typeface="Sitka Banner" pitchFamily="2" charset="0"/>
              </a:rPr>
              <a:t> meadow</a:t>
            </a:r>
          </a:p>
        </p:txBody>
      </p:sp>
      <p:sp>
        <p:nvSpPr>
          <p:cNvPr id="47" name="Oval 53">
            <a:extLst>
              <a:ext uri="{FF2B5EF4-FFF2-40B4-BE49-F238E27FC236}">
                <a16:creationId xmlns:a16="http://schemas.microsoft.com/office/drawing/2014/main" id="{028BE961-81FA-FD58-A39E-146B338EF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3603" y="6873843"/>
            <a:ext cx="473561" cy="446115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Oval 52">
            <a:extLst>
              <a:ext uri="{FF2B5EF4-FFF2-40B4-BE49-F238E27FC236}">
                <a16:creationId xmlns:a16="http://schemas.microsoft.com/office/drawing/2014/main" id="{70772E8B-3D1E-8C32-4D2A-0E53F8435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2132" y="6686338"/>
            <a:ext cx="361453" cy="340504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9" name="TextovéPole 29">
            <a:extLst>
              <a:ext uri="{FF2B5EF4-FFF2-40B4-BE49-F238E27FC236}">
                <a16:creationId xmlns:a16="http://schemas.microsoft.com/office/drawing/2014/main" id="{2F63685D-ED6A-02AC-9169-223298027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6014" y="6187887"/>
            <a:ext cx="39740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Sitka Banner" pitchFamily="2" charset="0"/>
              </a:rPr>
              <a:t>Prague</a:t>
            </a:r>
          </a:p>
        </p:txBody>
      </p:sp>
      <p:pic>
        <p:nvPicPr>
          <p:cNvPr id="20" name="Obrázek 19" descr="Obsah obrázku emblém, symbol, kruh, mince&#10;&#10;Popis byl vytvořen automaticky">
            <a:extLst>
              <a:ext uri="{FF2B5EF4-FFF2-40B4-BE49-F238E27FC236}">
                <a16:creationId xmlns:a16="http://schemas.microsoft.com/office/drawing/2014/main" id="{95A78394-D397-2EDA-B302-E8362AC1E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81" y="28411427"/>
            <a:ext cx="2135460" cy="2135460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A6EFAA00-F794-C678-67FF-581369DBC952}"/>
              </a:ext>
            </a:extLst>
          </p:cNvPr>
          <p:cNvSpPr txBox="1"/>
          <p:nvPr/>
        </p:nvSpPr>
        <p:spPr>
          <a:xfrm>
            <a:off x="10782441" y="26751988"/>
            <a:ext cx="983954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3000" b="1" dirty="0">
                <a:latin typeface="Corbel" panose="020B0503020204020204" pitchFamily="34" charset="0"/>
                <a:cs typeface="Calibri" pitchFamily="34" charset="0"/>
              </a:rPr>
              <a:t>No big variation in pollen load among pollinators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3000" b="1" dirty="0">
                <a:latin typeface="Corbel" panose="020B0503020204020204" pitchFamily="34" charset="0"/>
                <a:cs typeface="Calibri" pitchFamily="34" charset="0"/>
              </a:rPr>
              <a:t> V</a:t>
            </a:r>
            <a:r>
              <a:rPr lang="en-US" sz="3000" b="1" dirty="0">
                <a:latin typeface="Corbel" panose="020B0503020204020204" pitchFamily="34" charset="0"/>
              </a:rPr>
              <a:t>ery big differences in pollinator densities over the years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3000" b="1" dirty="0">
                <a:latin typeface="Corbel" panose="020B0503020204020204" pitchFamily="34" charset="0"/>
                <a:cs typeface="Calibri" pitchFamily="34" charset="0"/>
              </a:rPr>
              <a:t>Each pollinator taxa is important and </a:t>
            </a:r>
            <a:r>
              <a:rPr lang="en-US" sz="3000" b="1" dirty="0" err="1">
                <a:latin typeface="Corbel" panose="020B0503020204020204" pitchFamily="34" charset="0"/>
                <a:cs typeface="Calibri" pitchFamily="34" charset="0"/>
              </a:rPr>
              <a:t>necessa</a:t>
            </a:r>
            <a:r>
              <a:rPr lang="cs-CZ" sz="3000" b="1" dirty="0" err="1">
                <a:latin typeface="Corbel" panose="020B0503020204020204" pitchFamily="34" charset="0"/>
                <a:cs typeface="Calibri" pitchFamily="34" charset="0"/>
              </a:rPr>
              <a:t>ry</a:t>
            </a:r>
            <a:endParaRPr lang="en-US" sz="3000" b="1" dirty="0">
              <a:latin typeface="Corbel" panose="020B0503020204020204" pitchFamily="34" charset="0"/>
              <a:cs typeface="Calibri" pitchFamily="34" charset="0"/>
            </a:endParaRPr>
          </a:p>
          <a:p>
            <a:endParaRPr lang="cs-CZ" sz="2400" dirty="0"/>
          </a:p>
        </p:txBody>
      </p:sp>
      <p:pic>
        <p:nvPicPr>
          <p:cNvPr id="23" name="Obrázek 22" descr="Obsah obrázku vzor, Grafika, čtverec, pixel&#10;&#10;Popis byl vytvořen automaticky">
            <a:extLst>
              <a:ext uri="{FF2B5EF4-FFF2-40B4-BE49-F238E27FC236}">
                <a16:creationId xmlns:a16="http://schemas.microsoft.com/office/drawing/2014/main" id="{09B146BD-99A3-6BBF-43A4-2E63CE625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2" y="23383180"/>
            <a:ext cx="4730458" cy="47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6988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3559</TotalTime>
  <Words>269</Words>
  <Application>Microsoft Office PowerPoint</Application>
  <PresentationFormat>Vlastní</PresentationFormat>
  <Paragraphs>26</Paragraphs>
  <Slides>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Corbel</vt:lpstr>
      <vt:lpstr>Sitka Banner</vt:lpstr>
      <vt:lpstr>Wingdings</vt:lpstr>
      <vt:lpstr>Motiv Office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Martin Freudenfeld</dc:creator>
  <cp:lastModifiedBy>Martin Freudenfeld</cp:lastModifiedBy>
  <cp:revision>192</cp:revision>
  <dcterms:created xsi:type="dcterms:W3CDTF">2024-01-14T12:30:11Z</dcterms:created>
  <dcterms:modified xsi:type="dcterms:W3CDTF">2025-01-20T16:02:49Z</dcterms:modified>
</cp:coreProperties>
</file>